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が書いたものでも、責任を持つのは作った人と承認した人。ここを最初に強調する。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はどちらも作れる。違いは「動いた」を確かめるだけで使ってよいかどうか。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ここがいちばん大事な章。「AI に聞いただけ」でも社外への持ち出しになる、という感覚を持ってもらう。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2026年10月時点の各社公開情報から整理。規約は変わるので、契約前に最新を確認する。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金額は米ドル。1ドル150円なら19ドルは約2,850円、30ドルは約4,500円。税別のことが多い。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「どれがいちばん賢いか」より、管理できるかで選ぶ。全員が同じ道具を使うと教え合いやルール作りが楽。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会社のパソコンにソフトを入れてよいかは、情報システム部門の案内に従う。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いちばん大事なステップ。端数処理や税の計算単位は業務のルールなので、人が決めて AI に伝える。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新しく来た派遣社員さんに、メモで仕事を頼むつもりで書く。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の確認は「最初のふるい分け」。「問題ありません」は安全の保証ではない。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で簡単に作れるぶん、作りっぱなしや重複が起きやすい。半年後の自分やほかの人が AI で直せる形にする。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9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2011680"/>
            <a:ext cx="1097280" cy="762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240280"/>
            <a:ext cx="11094415" cy="9144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4800" b="1">
                <a:solidFill>
                  <a:srgbClr val="FFFFFF"/>
                </a:solidFill>
                <a:latin typeface="Yu Gothic"/>
                <a:ea typeface="Yu Gothic"/>
              </a:rPr>
              <a:t>社員のための AI 開発入門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200400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800" b="0">
                <a:solidFill>
                  <a:srgbClr val="FFFFFF"/>
                </a:solidFill>
                <a:latin typeface="Yu Gothic"/>
                <a:ea typeface="Yu Gothic"/>
              </a:rPr>
              <a:t>業務のちょっとした道具を、AI と安全に作る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120640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D6D3D1"/>
                </a:solidFill>
                <a:latin typeface="Yu Gothic"/>
                <a:ea typeface="Yu Gothic"/>
              </a:rPr>
              <a:t>プログラミング未経験の社員向け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D6D3D1"/>
                </a:solidFill>
                <a:latin typeface="Yu Gothic"/>
                <a:ea typeface="Yu Gothic"/>
              </a:rPr>
              <a:t>2026年10月時点の情報です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この資料で身につくこと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11094415" cy="32918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0">
                <a:solidFill>
                  <a:srgbClr val="1C1917"/>
                </a:solidFill>
                <a:latin typeface="Yu Gothic"/>
                <a:ea typeface="Yu Gothic"/>
              </a:rPr>
              <a:t>✓ AI 開発で「できること」と「やってはいけないこと」を説明できる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0">
                <a:solidFill>
                  <a:srgbClr val="1C1917"/>
                </a:solidFill>
                <a:latin typeface="Yu Gothic"/>
                <a:ea typeface="Yu Gothic"/>
              </a:rPr>
              <a:t>✓ AI に入れてよい情報と、入れてはいけない情報を見分けられる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0">
                <a:solidFill>
                  <a:srgbClr val="1C1917"/>
                </a:solidFill>
                <a:latin typeface="Yu Gothic"/>
                <a:ea typeface="Yu Gothic"/>
              </a:rPr>
              <a:t>✓ 会社が契約した AI エディタで、小さな業務ツールを1つ作れる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0">
                <a:solidFill>
                  <a:srgbClr val="1C1917"/>
                </a:solidFill>
                <a:latin typeface="Yu Gothic"/>
                <a:ea typeface="Yu Gothic"/>
              </a:rPr>
              <a:t>✓ AI が作ったものを確かめ、失敗したら元に戻せる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0">
                <a:solidFill>
                  <a:srgbClr val="1C1917"/>
                </a:solidFill>
                <a:latin typeface="Yu Gothic"/>
                <a:ea typeface="Yu Gothic"/>
              </a:rPr>
              <a:t>✓ 作ったものを人に渡す前に、何を確認するか分かる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5029200"/>
            <a:ext cx="11094415" cy="91440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9A3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102352"/>
            <a:ext cx="10820095" cy="76809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必要なもの：会社のパソコン、会社が用意した AI ツールのアカウント。プログラミングの知識はいりません。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目次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645920"/>
            <a:ext cx="5547207" cy="45720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1　AI 開発って、どういうこと？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2　会社で使うときのルール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3　これだけ覚えれば OK の言葉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4　道具の紹介（AI ツール図鑑と費用）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5　準備しよう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6　やってみよう：見積もり計算ツール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7　上手なお願いのしかた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847" y="1645920"/>
            <a:ext cx="5547207" cy="45720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8　困ったときは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 9　人に渡す前のチェック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10　長く使える・使い回せる道具にするコツ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11　やってはいけない7つのこと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12　会社として導入を進めるには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13　まとめと次のステップ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　AI 開発って、どういうこと？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AI は手の速いアシスタント、あなたは現場監督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日本語でお願いすると、AI がプログラムを書いてくれます。ただし弱点があります。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・ 言われていないことは分からない（会社の事情や業務のルールを知らない）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・ 自信満々に間違えることがある（計算のルールや数字も間違える）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・ 「できました！」と言っても、本当にできているとは限らない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931920"/>
            <a:ext cx="2468880" cy="12801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931920"/>
            <a:ext cx="2468880" cy="128016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0">
                <a:solidFill>
                  <a:srgbClr val="57534E"/>
                </a:solidFill>
                <a:latin typeface="Yu Gothic"/>
                <a:ea typeface="Yu Gothic"/>
              </a:rPr>
              <a:t>あなた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1C1917"/>
                </a:solidFill>
                <a:latin typeface="Yu Gothic"/>
                <a:ea typeface="Yu Gothic"/>
              </a:rPr>
              <a:t>お願いする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7520" y="4297680"/>
            <a:ext cx="41148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2400" b="0">
                <a:solidFill>
                  <a:srgbClr val="57534E"/>
                </a:solidFill>
                <a:latin typeface="Yu Gothic"/>
                <a:ea typeface="Yu Gothic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29000" y="3931920"/>
            <a:ext cx="2468880" cy="128016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429000" y="3931920"/>
            <a:ext cx="2468880" cy="128016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0">
                <a:solidFill>
                  <a:srgbClr val="57534E"/>
                </a:solidFill>
                <a:latin typeface="Yu Gothic"/>
                <a:ea typeface="Yu Gothic"/>
              </a:rPr>
              <a:t>AI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1C1917"/>
                </a:solidFill>
                <a:latin typeface="Yu Gothic"/>
                <a:ea typeface="Yu Gothic"/>
              </a:rPr>
              <a:t>作る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97880" y="4297680"/>
            <a:ext cx="41148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2400" b="0">
                <a:solidFill>
                  <a:srgbClr val="57534E"/>
                </a:solidFill>
                <a:latin typeface="Yu Gothic"/>
                <a:ea typeface="Yu Gothic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931920"/>
            <a:ext cx="2468880" cy="12801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09360" y="3931920"/>
            <a:ext cx="2468880" cy="128016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0">
                <a:solidFill>
                  <a:srgbClr val="57534E"/>
                </a:solidFill>
                <a:latin typeface="Yu Gothic"/>
                <a:ea typeface="Yu Gothic"/>
              </a:rPr>
              <a:t>あなた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1C1917"/>
                </a:solidFill>
                <a:latin typeface="Yu Gothic"/>
                <a:ea typeface="Yu Gothic"/>
              </a:rPr>
              <a:t>確かめる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0" y="4297680"/>
            <a:ext cx="41148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2400" b="0">
                <a:solidFill>
                  <a:srgbClr val="57534E"/>
                </a:solidFill>
                <a:latin typeface="Yu Gothic"/>
                <a:ea typeface="Yu Gothic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89720" y="3931920"/>
            <a:ext cx="2468880" cy="12801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89720" y="3931920"/>
            <a:ext cx="2468880" cy="128016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300" b="0">
                <a:solidFill>
                  <a:srgbClr val="57534E"/>
                </a:solidFill>
                <a:latin typeface="Yu Gothic"/>
                <a:ea typeface="Yu Gothic"/>
              </a:rPr>
              <a:t>あなた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1C1917"/>
                </a:solidFill>
                <a:latin typeface="Yu Gothic"/>
                <a:ea typeface="Yu Gothic"/>
              </a:rPr>
              <a:t>OK ならセーブ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1C1917"/>
                </a:solidFill>
                <a:latin typeface="Yu Gothic"/>
                <a:ea typeface="Yu Gothic"/>
              </a:rPr>
              <a:t>ダメなら直す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486400"/>
            <a:ext cx="11094415" cy="73152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9A3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559552"/>
            <a:ext cx="10820095" cy="58521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AI が作ったものでも、責任を持つのは作った人と、それを承認した人です。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　AI 開発って、どういうこと？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自分の確認で済むもの・セキュリティの確認が必要なもの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AI はどちらも作れます。違いは「動いた」を確かめるだけで使ってよいかです。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240280"/>
            <a:ext cx="5410047" cy="237744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 w="127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313432"/>
            <a:ext cx="5135727" cy="223113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800" b="1">
                <a:solidFill>
                  <a:srgbClr val="166534"/>
                </a:solidFill>
                <a:latin typeface="Yu Gothic"/>
                <a:ea typeface="Yu Gothic"/>
              </a:rPr>
              <a:t>自分の確認で済む（まずはここから）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・見積もりや換算などの計算ツール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・CSV の並べ替え・整形をする道具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・社内向けの手順書や案内のページ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・画面の試作品（見せるための見本）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3007" y="2240280"/>
            <a:ext cx="5410047" cy="237744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70167" y="2313432"/>
            <a:ext cx="5135727" cy="223113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800" b="1">
                <a:solidFill>
                  <a:srgbClr val="991B1B"/>
                </a:solidFill>
                <a:latin typeface="Yu Gothic"/>
                <a:ea typeface="Yu Gothic"/>
              </a:rPr>
              <a:t>AI で作ってよいが、セキュリティの確認が別に必要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・お客さんが使う本番のサービス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・個人情報や顧客データを扱う仕組み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・ログイン、お金、外部への送信がある仕組み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・会社の基幹システムにつながるもの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800600"/>
            <a:ext cx="11094415" cy="13716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右側は、画面で正しく動いていても安全とは限りません。AI は見た目では分からない穴を作ることがあります。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まず AI にセキュリティの確認をさせ（9章）、結果を添えて開発担当や情報システム部門に確認してもらいます。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9A3412"/>
                </a:solidFill>
                <a:latin typeface="Yu Gothic"/>
                <a:ea typeface="Yu Gothic"/>
              </a:rPr>
              <a:t>「作れる」と「安心して使い続けられる」は別の話。直す人・対応する人・やめる判断をする人が必要です。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2　会社で使うときのルール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AI に入力した時点で、社外に送られている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11094415" cy="146304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9A3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719072"/>
            <a:ext cx="10820095" cy="131673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0">
                <a:solidFill>
                  <a:srgbClr val="1C1917"/>
                </a:solidFill>
                <a:latin typeface="Yu Gothic"/>
                <a:ea typeface="Yu Gothic"/>
              </a:rPr>
              <a:t>入力した文章、貼り付けた資料、AI エディタが読んだファイルは、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1">
                <a:solidFill>
                  <a:srgbClr val="1C1917"/>
                </a:solidFill>
                <a:latin typeface="Yu Gothic"/>
                <a:ea typeface="Yu Gothic"/>
              </a:rPr>
              <a:t>AI の会社のサーバー（多くは海外）に送られて処理されます。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383280"/>
            <a:ext cx="11094415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たとえるなら、社外の人にメールで資料を送って「これ見て」と頼んでいるのと同じ。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000" b="0">
                <a:solidFill>
                  <a:srgbClr val="1C1917"/>
                </a:solidFill>
                <a:latin typeface="Yu Gothic"/>
                <a:ea typeface="Yu Gothic"/>
              </a:rPr>
              <a:t>相手が信頼できる会社でも、「社外に出した」ことには変わりありません。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754880"/>
            <a:ext cx="11094415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200" b="1">
                <a:solidFill>
                  <a:srgbClr val="9A3412"/>
                </a:solidFill>
                <a:latin typeface="Yu Gothic"/>
                <a:ea typeface="Yu Gothic"/>
              </a:rPr>
              <a:t>どこに送ってよいか、何を送ってよいかは、会社が決めます。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2　会社で使うときのルール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なぜ AI で情報が漏れるのか（1）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5464911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5282031" cy="20025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1. 入力した時点で社外へ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AI の会社のサーバーで処理される。社外の人に資料を送るのと同じ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8143" y="1645920"/>
            <a:ext cx="5464911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69583" y="1719072"/>
            <a:ext cx="5282031" cy="20025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2. 相手のサーバーに残る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「学習に使わない」設定でも、不正利用の監視などのため一定期間保存される。相手が攻撃されれば漏れうる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959352"/>
            <a:ext cx="5464911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032504"/>
            <a:ext cx="5282031" cy="20025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3. 学習に使われ、回答に混ざる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学習に使われる設定のままだと、入力の一部が別の人への回答に似た形で出るおそれ。担当者が会話を読むことがあるサービスも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8143" y="3959352"/>
            <a:ext cx="5464911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69583" y="4032504"/>
            <a:ext cx="5282031" cy="20025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4. 頼んでいないファイルまで読む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AI エディタはフォルダ内を自分で探して読む。顧客リストや .env が同じフォルダにあれば送られることがある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2　会社で使うときのルール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なぜ AI で情報が漏れるのか（2）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5464911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5282031" cy="20025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5. AI がだまされる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読ませた Web ページや資料に隠された命令に従い、情報を外に出してしまう（プロンプトインジェクション）。他サービスをつなぐほど危険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8143" y="1645920"/>
            <a:ext cx="5464911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69583" y="1719072"/>
            <a:ext cx="5282031" cy="20025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6. 共有リンク・公開設定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共有した会話が検索結果に出た例も。作ったものが気づかず「公開」に。コードに書き込まれた鍵はすぐ見つけられ悪用される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959352"/>
            <a:ext cx="5464911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032504"/>
            <a:ext cx="5282031" cy="20025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7. 個人アカウントは会社の手が届かない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何が入力されたか会社は確認も削除もできない。退職後も履歴は本人の手元に残る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8143" y="3959352"/>
            <a:ext cx="5464911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69583" y="4032504"/>
            <a:ext cx="5282031" cy="20025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8. 非公式アプリ・拡張機能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「無料で使える AI」をうたうものの中に、入力内容を集めているものがある。会社が認めた道具だけを使う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2　会社で使うときのルール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漏れると、何が問題になるのか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8324"/>
                <a:gridCol w="7766090"/>
              </a:tblGrid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漏れたもの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起きうること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個人情報（顧客・社員）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個人情報保護法への違反のおそれ。外国のサーバーに送ることにも決まりがある。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本人への説明や国への報告が必要になる場合も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お客さんから預かった資料・プログラム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秘密保持契約（NDA）違反。損害賠償や取引停止のおそれ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自社の技術・ノウハウ、未発表の情報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競合に知られる。秘密として管理していないと「営業秘密」として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法律（不正競争防止法）で守ってもらいにくくなる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パスワード・API キー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不正にシステムに入られる。勝手に使われて高額な料金を請求される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48640" y="5669280"/>
            <a:ext cx="11094415" cy="68580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742432"/>
            <a:ext cx="10820095" cy="53949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一度送った情報は取り消せません。送る前に止める。送ってしまったら、隠さずすぐ報告。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2　会社で使うときのルール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ルール1：会社が契約したアカウントだけを使う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3" cy="3950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0877"/>
                <a:gridCol w="4725398"/>
                <a:gridCol w="3698138"/>
              </a:tblGrid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サービス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個人向けプラン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会社向けプラン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GitHub Copilot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Free・Pro・Pro+ は2026年4月24日から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初期設定で学習に使われる（設定で止められる）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Business・Enterprise は使われない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ChatGPT（Codex を含む）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Free・Plus・Pro は初期設定で学習に使われる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Business・Enterprise は初期設定で使われない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Claude（Claude Code を含む）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Free・Pro・Max は本人が設定で選ぶ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Team・Enterprise は初期設定で使われない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Cursor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Privacy Mode をオンにすれば使われない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（自分で確認が必要）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Teams は初期でオン。管理者が強制できる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Gemini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個人の Google アカウントでは設定によって使われる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Google Workspace では許可なく使われない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806440"/>
            <a:ext cx="11094415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991B1B"/>
                </a:solidFill>
                <a:latin typeface="Yu Gothic"/>
                <a:ea typeface="Yu Gothic"/>
              </a:rPr>
              <a:t>会社が認めていない AI を仕事に使うこと＝「シャドー AI」。情報漏えいの原因になります。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2　会社で使うときのルール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ルール2：入れてよい情報を見分ける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0300"/>
                <a:gridCol w="6526126"/>
                <a:gridCol w="2827988"/>
              </a:tblGrid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区分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例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AI に入れてよいか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公開情報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自社サイトに載っている情報、一般的な知識、ダミーデータ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OK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社内情報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社内の手順書、業務の流れ、社内向けの資料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会社が認めた AI だけで OK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機密情報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個人情報、顧客から預かった資料やプログラム、契約書、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未発表の情報、パスワードや API キー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入れない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（必要なら事前に承認）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4937760"/>
            <a:ext cx="11094415" cy="13716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 お客さんから預かったものは、秘密保持契約で「第三者に渡さない」と約束していることが多い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 練習や試作には、本物そっくりの架空のデータ（ダミーデータ）を使う。ダミーデータも AI に作ってもらえる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2　会社で使うときのルール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ルール3：作ったものの責任は人が持つ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16459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・ AI が書いたものでも、間違いの責任は会社と、作った人・承認した人にある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・ AI の生成物が他人の作品にそっくりになることがある。社外に出すものは人の目で確認する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・ 人に渡す前には、9章のチェックを必ず行う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383280"/>
            <a:ext cx="1109441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800" b="1">
                <a:solidFill>
                  <a:srgbClr val="9A3412"/>
                </a:solidFill>
                <a:latin typeface="Yu Gothic"/>
                <a:ea typeface="Yu Gothic"/>
              </a:rPr>
              <a:t>自社のルール（会社で決めた内容を記入）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3840480"/>
          <a:ext cx="11094415" cy="2286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37766"/>
                <a:gridCol w="6656649"/>
              </a:tblGrid>
              <a:tr h="4572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使ってよい AI ツール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アカウントの申請方法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入れてよい情報の区分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共有・公開するときの承認者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困ったとき・うっかり入れてしまったときの連絡先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3　これだけ覚えれば OK の言葉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言葉の説明（1/2）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AI エディタ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たとえるなら：AI アシスタント付きのメモ帳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AI に話しかけると、ファイルを作ったり書き換えたりしてくれるアプリ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01642" y="1645920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93082" y="1719072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HTML / CSS / JavaScript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たとえるなら：骨組み / 内装 / 電気の配線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Web ページを作る言葉。何を置くか / どう見せるか / どう動くか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4644" y="1645920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46084" y="1719072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プロンプト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たとえるなら：アシスタントへのお願いメモ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AI に打ち込むお願いの文章。書き方しだいで出来上がりが変わる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50792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123944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Git（ギット）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たとえるなら：ゲームのセーブ機能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作業の途中経過を保存する仕組み。失敗しても前に戻れる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01642" y="4050792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93082" y="4123944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コミット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たとえるなら：セーブする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「ここまでの状態」を Git に保存すること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4644" y="4050792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6084" y="4123944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差分（さぶん）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たとえるなら：赤ペンで書いた修正の跡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AI が「どこを、どう変えたか」の一覧。緑が追加、赤が削除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3　これだけ覚えれば OK の言葉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言葉の説明（2/2）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ターミナル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たとえるなら：パソコンに文字で命令する窓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黒い画面に文字を打って操作するもの。最初は AI に任せて見ているだけで OK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01642" y="1645920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93082" y="1719072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エラー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たとえるなら：「ここがおかしいよ」のお知らせ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エラーの文章を AI に見せると原因を教えてくれる（秘密が含まれていないか先に確認）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4644" y="1645920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46084" y="1719072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ハルシネーション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たとえるなら：AI の知ったかぶり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AI がもっともらしい嘘をつくこと。だから必ず自分で確かめる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50792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4123944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学習に使われる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たとえるなら：答案が教科書の材料にされる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入力した内容が、次の AI づくりの材料に使われること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01642" y="4050792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93082" y="4123944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シャドー AI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たとえるなら：会社に黙って私物の USB を使う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会社が認めていない AI を仕事に使うこと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4644" y="4050792"/>
            <a:ext cx="358841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6084" y="4123944"/>
            <a:ext cx="3405530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API キー / パスワード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9A3412"/>
                </a:solidFill>
                <a:latin typeface="Yu Gothic"/>
                <a:ea typeface="Yu Gothic"/>
              </a:rPr>
              <a:t>たとえるなら：家の鍵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サービスを使うための秘密の文字列。AI に貼ってはいけない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4　道具の紹介（AI ツール図鑑と費用）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まず使うのは、この3つだけ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3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1094"/>
                <a:gridCol w="4665875"/>
                <a:gridCol w="4147444"/>
              </a:tblGrid>
              <a:tr h="6858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道具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何に使う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この資料で使うもの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① AI エディタ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AI にお願いして、ファイルを作ってもらう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会社が契約したもの（例：Cursor）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② ブラウザ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作ったものを見て確かめる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Chrome、Edge、Safari など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8580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③ Git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セーブと、失敗したときの巻き戻し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Git（エディタのボタンで操作できる）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4754880"/>
            <a:ext cx="11094415" cy="9144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800" b="0">
                <a:solidFill>
                  <a:srgbClr val="57534E"/>
                </a:solidFill>
                <a:latin typeface="Yu Gothic"/>
                <a:ea typeface="Yu Gothic"/>
              </a:rPr>
              <a:t>会社で GitHub Copilot など別の道具を契約している場合はそちらを使う。「お願いする → 確かめる → セーブ」の基本は同じです。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4　道具の紹介（AI ツール図鑑と費用）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AI 開発の道具は6種類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3" cy="4224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9323"/>
                <a:gridCol w="2817629"/>
                <a:gridCol w="2817629"/>
                <a:gridCol w="3169832"/>
              </a:tblGrid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種類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たとえるなら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ひとことで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代表例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A. AI エディタ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隣で一緒に作るアシスタント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いちばん使われている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Cursor、GitHub Copilot、Devin Desktop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B. ターミナル型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電話で指示を受ける職人さん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黒い画面で動く。主に開発者向け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Claude Code、Codex、Gemini CLI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C. アプリ生成型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注文するとすぐ出る「お任せ料理」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ブラウザだけで、すぐ形になる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v0、Bolt、Lovable、Replit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D. クラウド型エージェント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預けると届けてくれる外注さん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任せて待つ。届いたら確認する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Cursor Cloud Agents、Copilot cloud agent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E. AI レビュー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提出物をチェックする先生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間違いを指摘してくれる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Bugbot、Copilot code review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F. ローカル AI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社内に住み込みのアシスタント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ネットに出さずに動く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Ollama、LM Studio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989320"/>
            <a:ext cx="1109441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知っておくと話が分かるようになる。ただし、会社が認めていない道具は仕事に使わない。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4　道具の紹介（AI ツール図鑑と費用）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いくらかかるか（会社向けプラン・1人あたり月額）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396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9582"/>
                <a:gridCol w="2724944"/>
                <a:gridCol w="5449888"/>
              </a:tblGrid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道具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会社向けプラン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1人あたり月額の目安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GitHub Copilot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Business / Enterprise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19ドル / 39ドル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Cursor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Teams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30ドルから（多く使う人向けに100・200ドルの席も）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Claude（Claude Code を含む）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Team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25ドル（年払い20ドル）。多く使う人向け125ドル（年払い100ドル）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ChatGPT（Codex を含む）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Business / Enterprise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席数と契約で変わるので公式で確認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Gemini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Workspace / Code Assist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Code Assist は20ドル前後から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Ollama / LM Studio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（ソフトは無料）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性能の良いパソコンと管理の手間が必要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48640" y="5760720"/>
            <a:ext cx="11094415" cy="64008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9A3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833872"/>
            <a:ext cx="10820095" cy="49377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使い放題ではありません。枠を超えると止まるか追加料金。管理画面で利用の上限額を設定しておく。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4　道具の紹介（AI ツール図鑑と費用）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図鑑：A. AI エディタ ／ B. ターミナル型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Cursor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何でも1つで済む AI エディタ。Teams は Privacy Mode が初期でオン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3391" y="1645920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54831" y="1719072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GitHub Copilot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VS Code に追加。GitHub を使う会社向け。Business は学習に使われない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8143" y="1645920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69583" y="1719072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Devin Desktop（旧 Windsurf）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2026年6月に改名。AI が自分で作業を進めるスタイル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2895" y="1645920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84335" y="1719072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JetBrains AI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IntelliJ、PyCharm などに組み込み。開発部門向け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050792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4123944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Claude Code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ターミナル型の代表格。Claude Team に含まれる。パソコン用アプリもある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63391" y="4050792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54831" y="4123944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Codex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OpenAI の AI。ChatGPT の会社向けプランで使う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8143" y="4050792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69583" y="4123944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Gemini CLI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個人向け無料枠は2026年6月に終了。後継の Antigravity も案内されている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92895" y="4050792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84335" y="4123944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Cursor CLI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Cursor の AI をターミナルから。Cursor の契約と同じ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4　道具の紹介（AI ツール図鑑と費用）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図鑑：C. アプリ生成型 ／ D. クラウド型エージェント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v0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画面のデザインづくりが得意。チームは1人月30ドル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3391" y="1645920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54831" y="1719072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Bolt.new / Lovable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ブラウザで作って動かせる。月25ドル前後から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8143" y="1645920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69583" y="1719072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Replit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ブラウザ上で作って公開まで。月20ドルから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2895" y="1645920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84335" y="1719072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Google AI Studio / Figma Make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Google の AI で試作 ／ Figma のデザインから試作品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639312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3712464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Cursor Cloud Agents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Cursor から仕事を投げ、クラウドで並行して進める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63391" y="3639312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54831" y="3712464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Copilot cloud agent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Issue を割り当てると作業して PR で届ける。モデルは Auto か選択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8143" y="3639312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69583" y="3712464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Codex（クラウド版）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ChatGPT の画面から作業を預けられる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92895" y="3639312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84335" y="3712464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Jules / Devin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頼んだ仕事を自分で進める「AI のエンジニア」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623560"/>
            <a:ext cx="11094415" cy="7315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5696712"/>
            <a:ext cx="10820095" cy="58521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アプリ生成型は、作ったものや入力したデータがそのサービス上に置かれ、ボタン1つで公開できるものも。社内情報を入れる前・公開する前に承認を。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4　道具の紹介（AI ツール図鑑と費用）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図鑑：E. AI レビュー ／ F. ローカル AI ／ MCP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Cursor Bugbot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変更の中のバグを見つける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3391" y="1645920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54831" y="1719072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Copilot code review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GitHub 上で AI をレビュー担当に指定できる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8143" y="1645920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69583" y="1719072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CodeRabbit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変更の要約と行ごとのコメント。1人月24〜30ドルくらいから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2895" y="1645920"/>
            <a:ext cx="2650159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84335" y="1719072"/>
            <a:ext cx="2467279" cy="168249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Ollama / LM Studio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自分のパソコンで AI を動かす。情報が社外に出ない。賢さは劣り、AI ごとの利用条件を確認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703320"/>
            <a:ext cx="1109441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おまけ：MCP（AI にほかのサービスをつなぐ仕組み）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160520"/>
            <a:ext cx="11094415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 Figma をつなぐ → デザインどおりに作る ／ ブラウザをつなぐ → 表示を自分で確かめる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・ Notion や Slack をつなぐ → 書いてある仕様や会話を読んで作業する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486400"/>
            <a:ext cx="11094415" cy="77724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5559552"/>
            <a:ext cx="10820095" cy="63093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つなぐと AI が中身を読んだり操作したりできる＝社内データが AI に渡る。つなぐ前に承認を。AI のレビューも人の確認の代わりにはならない。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4　道具の紹介（AI ツール図鑑と費用）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会社で道具を選ぶときの基準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4352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11360"/>
                <a:gridCol w="5283054"/>
              </a:tblGrid>
              <a:tr h="62179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確認すること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なぜ大事か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入力データが学習に使われないか、どこに保存されるか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情報漏えいを防ぐため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管理者が設定を強制できるか、誰が使っているか分かるか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個人の設定ミスに頼らないため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会社のアカウントでログインできるか（SSO）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退職者のアカウントを確実に止めるため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利用の上限額を設定できるか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想定外の請求を防ぐため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今使っているサービスと相性がよいか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例：GitHub なら Copilot、Google Workspace なら Gemini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提供会社の信頼性（セキュリティ認証、契約条件の変更）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AI 業界は買収や名前の変更が多い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5　準備しよう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準備の5ステップ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640080" cy="685800"/>
          </a:xfrm>
          <a:prstGeom prst="roundRect">
            <a:avLst>
              <a:gd name="adj" fmla="val 8000"/>
            </a:avLst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645920"/>
            <a:ext cx="640080" cy="6858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627632"/>
            <a:ext cx="1027145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Cursor を入れて、会社のアカウントでログイン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個人のアカウントや無料プランは使わない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514600"/>
            <a:ext cx="640080" cy="685800"/>
          </a:xfrm>
          <a:prstGeom prst="roundRect">
            <a:avLst>
              <a:gd name="adj" fmla="val 8000"/>
            </a:avLst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514600"/>
            <a:ext cx="640080" cy="6858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496312"/>
            <a:ext cx="1027145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Privacy Mode を確かめる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Ctrl + Shift + J（Mac は Cmd + Shift + J）→ General。オフなら作業前に連絡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83280"/>
            <a:ext cx="640080" cy="685800"/>
          </a:xfrm>
          <a:prstGeom prst="roundRect">
            <a:avLst>
              <a:gd name="adj" fmla="val 8000"/>
            </a:avLst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383280"/>
            <a:ext cx="640080" cy="6858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364992"/>
            <a:ext cx="1027145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Git を入れる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Windows は git-scm.com、Mac はターミナルで git --version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51960"/>
            <a:ext cx="640080" cy="685800"/>
          </a:xfrm>
          <a:prstGeom prst="roundRect">
            <a:avLst>
              <a:gd name="adj" fmla="val 8000"/>
            </a:avLst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4251960"/>
            <a:ext cx="640080" cy="6858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Yu Gothic"/>
                <a:ea typeface="Yu Gothic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233672"/>
            <a:ext cx="1027145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作業用のフォルダを作って開く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例：estimate-tool。共有フォルダや顧客資料のフォルダは開かない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5120640"/>
            <a:ext cx="640080" cy="685800"/>
          </a:xfrm>
          <a:prstGeom prst="roundRect">
            <a:avLst>
              <a:gd name="adj" fmla="val 8000"/>
            </a:avLst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5120640"/>
            <a:ext cx="640080" cy="6858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2400" b="1">
                <a:solidFill>
                  <a:srgbClr val="FFFFFF"/>
                </a:solidFill>
                <a:latin typeface="Yu Gothic"/>
                <a:ea typeface="Yu Gothic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102352"/>
            <a:ext cx="1027145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900" b="1">
                <a:solidFill>
                  <a:srgbClr val="1C1917"/>
                </a:solidFill>
                <a:latin typeface="Yu Gothic"/>
                <a:ea typeface="Yu Gothic"/>
              </a:rPr>
              <a:t>AI と話す画面を開く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Ctrl + I（Mac は Cmd + I）。Agent＝作る、Ask＝質問だけ、Plan＝作戦を立てる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ボタンの名前や場所は、Cursor のバージョンによって変わることがあります。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6　やってみよう：見積もり計算ツールを作る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作るもの：見積もり計算ツール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8229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品名・単価・数量を入れると、小計・消費税・合計を出す。ブラウザだけで動き、データはどこにも送らない。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743200"/>
            <a:ext cx="1481328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2743200"/>
            <a:ext cx="1481328" cy="11887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9A3412"/>
                </a:solidFill>
                <a:latin typeface="Yu Gothic"/>
                <a:ea typeface="Yu Gothic"/>
              </a:rPr>
              <a:t>1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500" b="1">
                <a:solidFill>
                  <a:srgbClr val="1C1917"/>
                </a:solidFill>
                <a:latin typeface="Yu Gothic"/>
                <a:ea typeface="Yu Gothic"/>
              </a:rPr>
              <a:t>セーブの準備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39696" y="2743200"/>
            <a:ext cx="1481328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39696" y="2743200"/>
            <a:ext cx="1481328" cy="11887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9A3412"/>
                </a:solidFill>
                <a:latin typeface="Yu Gothic"/>
                <a:ea typeface="Yu Gothic"/>
              </a:rPr>
              <a:t>2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500" b="1">
                <a:solidFill>
                  <a:srgbClr val="1C1917"/>
                </a:solidFill>
                <a:latin typeface="Yu Gothic"/>
                <a:ea typeface="Yu Gothic"/>
              </a:rPr>
              <a:t>作ってもらう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730752" y="2743200"/>
            <a:ext cx="1481328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30752" y="2743200"/>
            <a:ext cx="1481328" cy="11887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9A3412"/>
                </a:solidFill>
                <a:latin typeface="Yu Gothic"/>
                <a:ea typeface="Yu Gothic"/>
              </a:rPr>
              <a:t>3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500" b="1">
                <a:solidFill>
                  <a:srgbClr val="1C1917"/>
                </a:solidFill>
                <a:latin typeface="Yu Gothic"/>
                <a:ea typeface="Yu Gothic"/>
              </a:rPr>
              <a:t>計算を確かめる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21808" y="2743200"/>
            <a:ext cx="1481328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21808" y="2743200"/>
            <a:ext cx="1481328" cy="11887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9A3412"/>
                </a:solidFill>
                <a:latin typeface="Yu Gothic"/>
                <a:ea typeface="Yu Gothic"/>
              </a:rPr>
              <a:t>4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500" b="1">
                <a:solidFill>
                  <a:srgbClr val="1C1917"/>
                </a:solidFill>
                <a:latin typeface="Yu Gothic"/>
                <a:ea typeface="Yu Gothic"/>
              </a:rPr>
              <a:t>1つずつ直す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12864" y="2743200"/>
            <a:ext cx="1481328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12864" y="2743200"/>
            <a:ext cx="1481328" cy="11887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9A3412"/>
                </a:solidFill>
                <a:latin typeface="Yu Gothic"/>
                <a:ea typeface="Yu Gothic"/>
              </a:rPr>
              <a:t>5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500" b="1">
                <a:solidFill>
                  <a:srgbClr val="1C1917"/>
                </a:solidFill>
                <a:latin typeface="Yu Gothic"/>
                <a:ea typeface="Yu Gothic"/>
              </a:rPr>
              <a:t>差分と送信を確認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03920" y="2743200"/>
            <a:ext cx="1481328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03920" y="2743200"/>
            <a:ext cx="1481328" cy="11887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9A3412"/>
                </a:solidFill>
                <a:latin typeface="Yu Gothic"/>
                <a:ea typeface="Yu Gothic"/>
              </a:rPr>
              <a:t>6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500" b="1">
                <a:solidFill>
                  <a:srgbClr val="1C1917"/>
                </a:solidFill>
                <a:latin typeface="Yu Gothic"/>
                <a:ea typeface="Yu Gothic"/>
              </a:rPr>
              <a:t>セーブ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94976" y="2743200"/>
            <a:ext cx="1481328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94976" y="2743200"/>
            <a:ext cx="1481328" cy="11887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9A3412"/>
                </a:solidFill>
                <a:latin typeface="Yu Gothic"/>
                <a:ea typeface="Yu Gothic"/>
              </a:rPr>
              <a:t>7</a:t>
            </a:r>
          </a:p>
          <a:p>
            <a:pPr algn="ctr">
              <a:lnSpc>
                <a:spcPct val="105000"/>
              </a:lnSpc>
              <a:spcAft>
                <a:spcPts val="400"/>
              </a:spcAft>
            </a:pPr>
            <a:r>
              <a:rPr sz="1500" b="1">
                <a:solidFill>
                  <a:srgbClr val="1C1917"/>
                </a:solidFill>
                <a:latin typeface="Yu Gothic"/>
                <a:ea typeface="Yu Gothic"/>
              </a:rPr>
              <a:t>失敗して戻す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389120"/>
            <a:ext cx="11094415" cy="82296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9A3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4462272"/>
            <a:ext cx="10820095" cy="67665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練習では、実在の会社名・商品名・金額は使わず、架空のものを使います。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6　やってみよう：見積もり計算ツールを作る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手順1〜2：セーブの準備をして、作ってもらう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11094415" cy="11430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55648"/>
            <a:ext cx="63500" cy="92354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19072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29968"/>
            <a:ext cx="10774375" cy="685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このフォルダで Git を使えるようにして、最初のセーブ（コミット）をして。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何をしたか、初心者にも分かるように説明して。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971800"/>
            <a:ext cx="11094415" cy="25146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3081528"/>
            <a:ext cx="63500" cy="229514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044952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355848"/>
            <a:ext cx="10774375" cy="20574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見積もりの計算ツールを作って。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・ファイルは index.html、style.css、script.js の3つ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・品名、単価、数量を入力する行があり、ボタンで行を追加できる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・小計、消費税（10%）、合計を自動で表示する。消費税の1円未満は切り捨てる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・入力したデータは、どこにも送信しない。外部のサービスやファイルも読み込まない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・スマホでも使える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69280"/>
            <a:ext cx="11094415" cy="6400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コマンドの実行を聞かれたら内容を見て「実行」。変更は中身を見てから「Keep」。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6　やってみよう：見積もり計算ツールを作る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手順3：答えの分かっている数字で、計算を確かめる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6443"/>
                <a:gridCol w="6867971"/>
              </a:tblGrid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入れる値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正しい答え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単価 1,000 × 数量 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小計 3,000 ／ 消費税 300 ／ 合計 3,300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単価 333 × 数量 1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小計 333 ／ 消費税 33（33.3 の切り捨て）／ 合計 366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上の2行を両方入れる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小計 3,333 ／ 消費税 333 ／ 合計 3,666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数量を空にする、マイナスを入れる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おかしな表示にならないか（どうなるべきかは自分で決める）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48640" y="5166360"/>
            <a:ext cx="11094415" cy="1097280"/>
          </a:xfrm>
          <a:prstGeom prst="roundRect">
            <a:avLst>
              <a:gd name="adj" fmla="val 8000"/>
            </a:avLst>
          </a:prstGeom>
          <a:solidFill>
            <a:srgbClr val="FFF7ED"/>
          </a:solidFill>
          <a:ln w="12700">
            <a:solidFill>
              <a:srgbClr val="9A341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239512"/>
            <a:ext cx="10820095" cy="95097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9A3412"/>
                </a:solidFill>
                <a:latin typeface="Yu Gothic"/>
                <a:ea typeface="Yu Gothic"/>
              </a:rPr>
              <a:t>業務のルールは人が決める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端数の処理（切り捨て・四捨五入）や、税を行ごとに計算するか合計で計算するかは AI に任せない。上の例は「合計してから税を計算し、切り捨て」。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6　やってみよう：見積もり計算ツールを作る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手順4〜6：1つずつ直す、差分を見る、セーブする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5410047" cy="146304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55648"/>
            <a:ext cx="63500" cy="124358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19072"/>
            <a:ext cx="5135727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29968"/>
            <a:ext cx="5090007" cy="10058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合計の金額をもっと大きく表示して。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ほかは変えないで。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645920"/>
            <a:ext cx="5410047" cy="146304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755648"/>
            <a:ext cx="63500" cy="124358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1719072"/>
            <a:ext cx="5135727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5887" y="2029968"/>
            <a:ext cx="5090007" cy="10058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数量にマイナスや文字が入ったら、その行の下に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赤い字で「1以上の数字を入れてください」と出して。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246120"/>
            <a:ext cx="1109441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ソース管理で差分を見て、お願いしていないファイルが変わっていないか確認。そして Ask モードで：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11094415" cy="118872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3858767"/>
            <a:ext cx="63500" cy="96926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3822191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133087"/>
            <a:ext cx="1077437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このツールは、入力したデータをどこかに送信したり、外部のサービスやファイルを読み込んだりしていますか？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該当する場所があれば、ファイル名と行を教えて。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120640"/>
            <a:ext cx="11094415" cy="9144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5230368"/>
            <a:ext cx="63500" cy="69494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0" y="5193792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5504688"/>
            <a:ext cx="1077437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今の状態をコミットして。メッセージは「入力チェックを追加」で。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6　やってみよう：見積もり計算ツールを作る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手順7：わざと失敗して、安全に元に戻す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3200400" cy="9144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55648"/>
            <a:ext cx="63500" cy="69494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19072"/>
            <a:ext cx="292608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29968"/>
            <a:ext cx="288036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800" b="0">
                <a:solidFill>
                  <a:srgbClr val="1C1917"/>
                </a:solidFill>
                <a:latin typeface="Yu Gothic"/>
                <a:ea typeface="Yu Gothic"/>
              </a:rPr>
              <a:t>いい感じにして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0" y="1645920"/>
            <a:ext cx="7619695" cy="9144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あいまいなお願いをすると、思ってもいない変更がたくさん入る。気に入らなければ戻す。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788920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ボタンで戻す：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ソース管理で、変わったファイルの横の「変更を破棄（Discard Changes）」を押す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703320"/>
            <a:ext cx="11094415" cy="118872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813048"/>
            <a:ext cx="63500" cy="96926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3776472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087368"/>
            <a:ext cx="1077437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最後にコミットした状態に戻したい。まだ実行しないで。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どんなコマンドを使うか、消えてしまうファイルがあるかを先に教えて。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166360"/>
            <a:ext cx="11094415" cy="96012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5239512"/>
            <a:ext cx="10820095" cy="81381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「元に戻して」とだけ頼むと、セーブしていない別のファイルまで消してしまうことがある。消す・戻す操作は、何が起きるか確かめてから。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7　上手なお願いのしかた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お願いの「型」：4つを埋める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9463"/>
                <a:gridCol w="3376561"/>
                <a:gridCol w="5788390"/>
              </a:tblGrid>
              <a:tr h="73152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書くこと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8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例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なにを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作るもの・直すもの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値引きの入力欄を追加して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どこに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場所・ファイル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小計のすぐ下に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どんなふうに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見た目・業務のルール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金額で入力し、消費税は値引き後の金額にかける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どこまで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変えてはいけないところ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9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ほかの計算は変えないで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486400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800" b="1">
                <a:solidFill>
                  <a:srgbClr val="9A3412"/>
                </a:solidFill>
                <a:latin typeface="Yu Gothic"/>
                <a:ea typeface="Yu Gothic"/>
              </a:rPr>
              <a:t>AI は会社や業務のことを知りません。「新しく来た派遣社員さんにメモで頼む」つもりで書く。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7　上手なお願いのしかた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よくある失敗と、こう直す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8288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あいまい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77440" y="1645920"/>
            <a:ext cx="3840480" cy="77724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468880" y="1645920"/>
            <a:ext cx="36576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991B1B"/>
                </a:solidFill>
                <a:latin typeface="Yu Gothic"/>
                <a:ea typeface="Yu Gothic"/>
              </a:rPr>
              <a:t>✕ 「いい感じにして」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645920"/>
            <a:ext cx="5242255" cy="77724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 w="127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645920"/>
            <a:ext cx="5059375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166534"/>
                </a:solidFill>
                <a:latin typeface="Yu Gothic"/>
                <a:ea typeface="Yu Gothic"/>
              </a:rPr>
              <a:t>○ 「合計の文字を太くして、上下の余白を広げて」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2542032"/>
            <a:ext cx="18288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一度にたくさん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77440" y="2542032"/>
            <a:ext cx="3840480" cy="77724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68880" y="2542032"/>
            <a:ext cx="36576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991B1B"/>
                </a:solidFill>
                <a:latin typeface="Yu Gothic"/>
                <a:ea typeface="Yu Gothic"/>
              </a:rPr>
              <a:t>✕ 「値引きと送料と PDF 出力と…」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2542032"/>
            <a:ext cx="5242255" cy="77724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 w="127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2542032"/>
            <a:ext cx="5059375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166534"/>
                </a:solidFill>
                <a:latin typeface="Yu Gothic"/>
                <a:ea typeface="Yu Gothic"/>
              </a:rPr>
              <a:t>○ 「まず値引きだけ」→ 確かめてセーブ → 次へ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438144"/>
            <a:ext cx="18288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ルールを任せる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377440" y="3438144"/>
            <a:ext cx="3840480" cy="77724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68880" y="3438144"/>
            <a:ext cx="36576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991B1B"/>
                </a:solidFill>
                <a:latin typeface="Yu Gothic"/>
                <a:ea typeface="Yu Gothic"/>
              </a:rPr>
              <a:t>✕ 「税の計算もよしなに」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438144"/>
            <a:ext cx="5242255" cy="77724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 w="127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92240" y="3438144"/>
            <a:ext cx="5059375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166534"/>
                </a:solidFill>
                <a:latin typeface="Yu Gothic"/>
                <a:ea typeface="Yu Gothic"/>
              </a:rPr>
              <a:t>○ 「税は合計してから10%、1円未満は切り捨て」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334256"/>
            <a:ext cx="18288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症状だけ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77440" y="4334256"/>
            <a:ext cx="3840480" cy="77724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68880" y="4334256"/>
            <a:ext cx="36576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991B1B"/>
                </a:solidFill>
                <a:latin typeface="Yu Gothic"/>
                <a:ea typeface="Yu Gothic"/>
              </a:rPr>
              <a:t>✕ 「動かない」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400800" y="4334256"/>
            <a:ext cx="5242255" cy="77724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 w="127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4334256"/>
            <a:ext cx="5059375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166534"/>
                </a:solidFill>
                <a:latin typeface="Yu Gothic"/>
                <a:ea typeface="Yu Gothic"/>
              </a:rPr>
              <a:t>○ 「ボタンを押しても何も起きない。エラーはこれ：…」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230368"/>
            <a:ext cx="18288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本物のデータ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377440" y="5230368"/>
            <a:ext cx="3840480" cy="77724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468880" y="5230368"/>
            <a:ext cx="36576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991B1B"/>
                </a:solidFill>
                <a:latin typeface="Yu Gothic"/>
                <a:ea typeface="Yu Gothic"/>
              </a:rPr>
              <a:t>✕ 顧客リストを貼って「整形して」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00800" y="5230368"/>
            <a:ext cx="5242255" cy="777240"/>
          </a:xfrm>
          <a:prstGeom prst="roundRect">
            <a:avLst>
              <a:gd name="adj" fmla="val 8000"/>
            </a:avLst>
          </a:prstGeom>
          <a:solidFill>
            <a:srgbClr val="F0FDF4"/>
          </a:solidFill>
          <a:ln w="127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92240" y="5230368"/>
            <a:ext cx="5059375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166534"/>
                </a:solidFill>
                <a:latin typeface="Yu Gothic"/>
                <a:ea typeface="Yu Gothic"/>
              </a:rPr>
              <a:t>○ 「列は会社名・担当者名・電話番号。架空データ3行で試して」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7　上手なお願いのしかた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覚えておくと便利なひとこと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4535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7955"/>
                <a:gridCol w="7776459"/>
              </a:tblGrid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こんなとき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こう言う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勝手に変えられたくない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「〇〇以外は変えないで」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先に作戦を聞きたい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「まだ作らないで。どうやって作るか、先に教えて」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中身を知りたい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「このコードを、初心者向けに説明して」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選択肢がほしい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「やり方を3つ出して、良いところと悪いところを教えて」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ちゃんと確かめてほしい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「終わったら、どう確かめたかも教えて」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ダミーデータがほしい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「架空の会社名と金額で、テスト用のデータを10行作って」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話がこじれてきた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7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新しいチャットで「今こういう状態。次にこれをしたい」と伝え直す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8　困ったときは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困ったときの対処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4773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2777"/>
                <a:gridCol w="7521637"/>
              </a:tblGrid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こんなとき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こうする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エラーが出た。英語で読めない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エラー文をコピーして「説明して、直して」。秘密が無いか先に確認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画面が真っ白／めちゃくちゃ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最後にセーブした状態に戻し、お願いを小さくして頼み直す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AI が同じ失敗をくり返す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3回ダメなら止まる。戻す → 新しいチャット → 伝え直す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頼んでいない所まで変わった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「Undo」か「〇〇の変更だけ戻して」。次から「〇〇以外は変えないで」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「できました」なのに、できていない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答えの分かっている数字で確かめ、見たままを伝える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表示が変わらない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保存したか（タブの●）、強制再読み込み（Ctrl + Shift + R）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コマンドの実行を聞かれた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分からなければ「何をするの？」。rm・reset・clean・sudo は要注意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入れてはいけない情報を入れた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隠さず、すぐ報告。パスワードや API キーはすぐ変更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9　人に渡す前のチェック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使う人によって、必要な確認が変わる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94414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5749"/>
                <a:gridCol w="8068665"/>
              </a:tblGrid>
              <a:tr h="86868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使う人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必要なこと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自分だけ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計算や内容が正しいか自分で確かめる。AI にセキュリティの確認をさせる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チーム・部署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＋ ほかの人にも確かめてもらう。使い方と注意点を書く。誰が直すか決める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社外・お客さん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個人情報・お金・ログイン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＋ AI の確認結果を添えて、開発担当や情シスの確認と承認を取る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sz="16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＋ 必要なら専門の会社の診断（脆弱性診断）。自分の判断で公開しない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48640" y="5669280"/>
            <a:ext cx="11094415" cy="68580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742432"/>
            <a:ext cx="10820095" cy="53949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作ったものは数分でインターネットに公開できてしまう。承認なしの公開は、情報漏えいや信用問題につながる。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9　人に渡す前のチェック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セキュリティの確認に AI を使う（方法1：確認だけを頼む）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コツ：作った会話とは別の新しいチャットで、Ask モードで頼む。できれば別のモデルにも確認させる。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194560"/>
            <a:ext cx="11094415" cy="356616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04288"/>
            <a:ext cx="63500" cy="334670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267712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578608"/>
            <a:ext cx="10774375" cy="31089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あなたはセキュリティの専門家です。このフォルダのコードを、セキュリティの観点で確認して。まだ何も直さないで。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・パスワード、API キー、個人情報が、コードやファイルに書かれていないか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・入力した内容が外部に送信されていないか。外部のファイルやサービスを読み込んでいないか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・入力欄に、プログラムのような文字を入れたときに悪さができないか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・ログインがある場合、他人のデータが見えたり変えられたりしないか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・使っている部品（ライブラリ）に、古いものや存在しないものがないか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見つかった問題は「危険度」「ファイル名と行」「何が起きるか」「どう直すか」を表にして。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確信が持てないものは、そう書いて。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897880"/>
            <a:ext cx="1109441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指摘は1つずつ直し、直ったら同じ確認をもう一度させる。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9　人に渡す前のチェック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方法2：確認用のツール ／ AI に任せきれないところ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6309360" cy="3950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3017520"/>
              </a:tblGrid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ツール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してくれること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Claude Code の /security-review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変更をセキュリティの観点で確認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Bugbot / Copilot code review / CodeRabbit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PR ごとに AI が自動でコメント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GitHub コードスキャン ＋ Copilot Autofix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危ない書き方を見つけ、直し方を提案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シークレットスキャン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パスワードや鍵の書き込みを検出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1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Dependabot など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部品の既知の弱点を調べ更新を提案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132320" y="1645920"/>
            <a:ext cx="4510735" cy="402336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69480" y="1719072"/>
            <a:ext cx="4236415" cy="387705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991B1B"/>
                </a:solidFill>
                <a:latin typeface="Yu Gothic"/>
                <a:ea typeface="Yu Gothic"/>
              </a:rPr>
              <a:t>AI に任せきれないところ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業務ルールの穴：「営業部はほかの部署の顧客を見てはいけない」などは、教えないと分からない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見落としと誤った指摘：「本当に起きるか、確かめ方を教えて」と聞き返す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最終判断：公開してよいか、受け入れるリスクかは会社が決める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5897880"/>
            <a:ext cx="11094415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主に開発担当が用意するもの。料金や条件は契約で違うので担当者に確認。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9　人に渡す前のチェック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チェックリスト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47548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答えの分かっている数字やデータで、正しく動くことを確かめた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空欄、マイナス、とても大きな数字など、変な入力でも壊れない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個人情報、顧客の情報、社内の秘密が中に入っていない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入力したデータを外に送っていない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新しいチャットで AI にセキュリティの確認をさせ、指摘を直した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使い方と「このツールでやってはいけないこと」を書いた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直す人・問い合わせ先が決まっている（異動・退職しても困らない）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説明書（README.md）があり、ほかの人が使い方と直し方が分かる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□ 最新の状態がコミットされていて、どれが正しい版か分かる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10　長く使える・使い回せる道具にするコツ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「作った人しか分からない道具」にしない7つのコツ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1. 最初に説明書を書く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README.md に目的・使い方・計算ルール・やらないこと・問い合わせ先。AI も読む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3391" y="1645920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54831" y="1719072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2. 変わりそうな値は1か所に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税率・端数処理・会社名などを設定にまとめる。直すのも流用も楽に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8143" y="1645920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69583" y="1719072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3. 確かめた内容をテストに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計算例を自動で OK／NG 表示する test.html。直すたびに開いて確認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2895" y="1645920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084335" y="1719072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4. AI への約束を AGENTS.md に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「外部に送信しない」「部品を勝手に増やさない」など。人が替わっても同じ約束で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4050792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4123944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5. 部品を増やさない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外部の部品はある日動かなくなる原因。1つの道具は1つの仕事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63391" y="4050792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54831" y="4123944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6. 使い回しは2回目から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最初から汎用にしない。「うちも使いたい」と言われたら違う所だけ設定化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8143" y="4050792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69583" y="4123944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7. 置き場所と履歴を管理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会社が決めた場所に置く。コミットに「なぜ」。社内ツールの一覧を作る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92895" y="4050792"/>
            <a:ext cx="2650159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84335" y="4123944"/>
            <a:ext cx="2467279" cy="209397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600" b="1">
                <a:solidFill>
                  <a:srgbClr val="1C1917"/>
                </a:solidFill>
                <a:latin typeface="Yu Gothic"/>
                <a:ea typeface="Yu Gothic"/>
              </a:rPr>
              <a:t>AI に直しやすさを確認させる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「半年後に別の人が直すとして、分かりにくい所・壊れやすい所を指摘して」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10　長く使える・使い回せる道具にするコツ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依頼文の例：説明書・設定・テスト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5410047" cy="210312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55648"/>
            <a:ext cx="63500" cy="188366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19072"/>
            <a:ext cx="5135727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29968"/>
            <a:ext cx="5090007" cy="16459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このツールの説明書を README.md として作って。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・何のための道具か、誰が使うか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・使い方、計算のルール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・やらないこと、使ってはいけないデータ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・作った人、問い合わせ先、最後に確認した日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645920"/>
            <a:ext cx="5410047" cy="210312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3007" y="1755648"/>
            <a:ext cx="63500" cy="188366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1719072"/>
            <a:ext cx="5135727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5887" y="2029968"/>
            <a:ext cx="5090007" cy="16459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税率、端数の処理のしかた、画面に出す会社名を、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ファイルの先頭の「設定」の部分にまとめて。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設定を変えるだけで動きが変わるようにして。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ほかの動きは変えないで。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931920"/>
            <a:ext cx="11094415" cy="228600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4041648"/>
            <a:ext cx="63500" cy="206654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005072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315968"/>
            <a:ext cx="10774375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次の計算の例を、自動で確認するページ test.html にして。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・単価1000、数量3 → 小計3000、消費税300、合計3300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・単価333、数量1 → 小計333、消費税33、合計366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・上の2行を両方 → 小計3333、消費税333、合計3666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00" b="0">
                <a:solidFill>
                  <a:srgbClr val="1C1917"/>
                </a:solidFill>
                <a:latin typeface="Yu Gothic"/>
                <a:ea typeface="Yu Gothic"/>
              </a:rPr>
              <a:t>開くと、それぞれの例が「OK」か「NG」かを一覧で表示して。直したらテストが通ることを確かめてから終わって。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10　長く使える・使い回せる道具にするコツ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依頼文の例：AGENTS.md と使い回し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11094415" cy="265176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55648"/>
            <a:ext cx="63500" cy="243230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19072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029968"/>
            <a:ext cx="10774375" cy="21945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このフォルダに AGENTS.md を作って、次の約束を書いて。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・入力したデータを外部に送信しない。外部のサービスやファイルを読み込まない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・税率などの設定は、ファイル先頭の設定部分だけにまとめる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・新しい部品（ライブラリ）は、相談なしに追加しない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・直したら test.html のテストが通ることを確かめる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・説明やコメントは日本語で書く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526280"/>
            <a:ext cx="11094415" cy="1463040"/>
          </a:xfrm>
          <a:prstGeom prst="roundRect">
            <a:avLst>
              <a:gd name="adj" fmla="val 8000"/>
            </a:avLst>
          </a:prstGeom>
          <a:solidFill>
            <a:srgbClr val="EFF6FF"/>
          </a:solidFill>
          <a:ln w="12700">
            <a:solidFill>
              <a:srgbClr val="1D4ED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48640" y="4636008"/>
            <a:ext cx="63500" cy="124358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4599432"/>
            <a:ext cx="10820095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1">
                <a:solidFill>
                  <a:srgbClr val="1D4ED8"/>
                </a:solidFill>
                <a:latin typeface="Yu Gothic"/>
                <a:ea typeface="Yu Gothic"/>
              </a:rPr>
              <a:t>AI にこう打ち込む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910328"/>
            <a:ext cx="10774375" cy="10058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このツールを、営業部以外でも使えるようにしたい。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500" b="0">
                <a:solidFill>
                  <a:srgbClr val="1C1917"/>
                </a:solidFill>
                <a:latin typeface="Yu Gothic"/>
                <a:ea typeface="Yu Gothic"/>
              </a:rPr>
              <a:t>部署によって違うのは「会社名の表示」と「税の端数の処理」だけ。そこを設定で切り替えられるようにして。ほかは変えないで。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11　やってはいけない7つのこと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やってはいけない7つのこと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39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1700784"/>
            <a:ext cx="457200" cy="457200"/>
          </a:xfrm>
          <a:prstGeom prst="ellipse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700784"/>
            <a:ext cx="457200" cy="4572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1645920"/>
            <a:ext cx="6035040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個人のアカウントや無料版の AI を仕事に使わない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23760" y="1645920"/>
            <a:ext cx="4419295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学習に使われることがあり、会社が管理できない</a:t>
            </a:r>
          </a:p>
        </p:txBody>
      </p:sp>
      <p:sp>
        <p:nvSpPr>
          <p:cNvPr id="11" name="Oval 10"/>
          <p:cNvSpPr/>
          <p:nvPr/>
        </p:nvSpPr>
        <p:spPr>
          <a:xfrm>
            <a:off x="548640" y="2340864"/>
            <a:ext cx="457200" cy="457200"/>
          </a:xfrm>
          <a:prstGeom prst="ellipse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340864"/>
            <a:ext cx="457200" cy="4572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2286000"/>
            <a:ext cx="6035040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個人情報・顧客の情報・社外秘を AI に入れない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2286000"/>
            <a:ext cx="4419295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練習も試作もダミーデータで</a:t>
            </a:r>
          </a:p>
        </p:txBody>
      </p:sp>
      <p:sp>
        <p:nvSpPr>
          <p:cNvPr id="15" name="Oval 14"/>
          <p:cNvSpPr/>
          <p:nvPr/>
        </p:nvSpPr>
        <p:spPr>
          <a:xfrm>
            <a:off x="548640" y="2980944"/>
            <a:ext cx="457200" cy="457200"/>
          </a:xfrm>
          <a:prstGeom prst="ellipse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2980944"/>
            <a:ext cx="457200" cy="4572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8720" y="2926080"/>
            <a:ext cx="6035040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パスワードや API キーを AI に貼らない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2926080"/>
            <a:ext cx="4419295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貼ったらすぐ変更して報告</a:t>
            </a:r>
          </a:p>
        </p:txBody>
      </p:sp>
      <p:sp>
        <p:nvSpPr>
          <p:cNvPr id="19" name="Oval 18"/>
          <p:cNvSpPr/>
          <p:nvPr/>
        </p:nvSpPr>
        <p:spPr>
          <a:xfrm>
            <a:off x="548640" y="3621024"/>
            <a:ext cx="457200" cy="457200"/>
          </a:xfrm>
          <a:prstGeom prst="ellipse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3621024"/>
            <a:ext cx="457200" cy="4572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3566160"/>
            <a:ext cx="6035040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セーブせずに大きなお願いをしない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23760" y="3566160"/>
            <a:ext cx="4419295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「お願いする前にセーブ」を習慣に</a:t>
            </a:r>
          </a:p>
        </p:txBody>
      </p:sp>
      <p:sp>
        <p:nvSpPr>
          <p:cNvPr id="23" name="Oval 22"/>
          <p:cNvSpPr/>
          <p:nvPr/>
        </p:nvSpPr>
        <p:spPr>
          <a:xfrm>
            <a:off x="548640" y="4261104"/>
            <a:ext cx="457200" cy="457200"/>
          </a:xfrm>
          <a:prstGeom prst="ellipse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4261104"/>
            <a:ext cx="457200" cy="4572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88720" y="4206240"/>
            <a:ext cx="6035040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動いている本番のシステムを AI に触らせない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23760" y="4206240"/>
            <a:ext cx="4419295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コピーで試し、担当者の確認を経て反映</a:t>
            </a:r>
          </a:p>
        </p:txBody>
      </p:sp>
      <p:sp>
        <p:nvSpPr>
          <p:cNvPr id="27" name="Oval 26"/>
          <p:cNvSpPr/>
          <p:nvPr/>
        </p:nvSpPr>
        <p:spPr>
          <a:xfrm>
            <a:off x="548640" y="4901184"/>
            <a:ext cx="457200" cy="457200"/>
          </a:xfrm>
          <a:prstGeom prst="ellipse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4901184"/>
            <a:ext cx="457200" cy="4572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88720" y="4846320"/>
            <a:ext cx="6035040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確かめないまま人に渡さない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23760" y="4846320"/>
            <a:ext cx="4419295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お金・個人情報・ログイン・外部送信はセキュリティの確認も</a:t>
            </a:r>
          </a:p>
        </p:txBody>
      </p:sp>
      <p:sp>
        <p:nvSpPr>
          <p:cNvPr id="31" name="Oval 30"/>
          <p:cNvSpPr/>
          <p:nvPr/>
        </p:nvSpPr>
        <p:spPr>
          <a:xfrm>
            <a:off x="548640" y="5541264"/>
            <a:ext cx="457200" cy="457200"/>
          </a:xfrm>
          <a:prstGeom prst="ellipse">
            <a:avLst/>
          </a:prstGeom>
          <a:solidFill>
            <a:srgbClr val="99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5541264"/>
            <a:ext cx="457200" cy="45720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600" b="1">
                <a:solidFill>
                  <a:srgbClr val="FFFFFF"/>
                </a:solidFill>
                <a:latin typeface="Yu Gothic"/>
                <a:ea typeface="Yu Gothic"/>
              </a:rPr>
              <a:t>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88720" y="5486400"/>
            <a:ext cx="6035040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承認なしに社外に公開しない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23760" y="5486400"/>
            <a:ext cx="4419295" cy="566928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公開、お客さんへの提供、他サービスとの接続は承認を取る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12　会社として導入を進めるには（担当者向け）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導入の手順（例）：小さく試してから広げる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40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1737360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645920"/>
            <a:ext cx="1737360" cy="54864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645920"/>
            <a:ext cx="1737360" cy="5486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286000"/>
            <a:ext cx="1645920" cy="21945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目的を決める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何の作業を、どれくらい楽にしたいか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95728" y="1645920"/>
            <a:ext cx="1737360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395728" y="1645920"/>
            <a:ext cx="1737360" cy="54864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395728" y="1645920"/>
            <a:ext cx="1737360" cy="5486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</a:rPr>
              <a:t>STEP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41448" y="2286000"/>
            <a:ext cx="1645920" cy="21945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ルールを決める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道具、情報の区分、承認の流れ、報告の窓口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42816" y="1645920"/>
            <a:ext cx="1737360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242816" y="1645920"/>
            <a:ext cx="1737360" cy="54864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42816" y="1645920"/>
            <a:ext cx="1737360" cy="5486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</a:rPr>
              <a:t>STEP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88536" y="2286000"/>
            <a:ext cx="1645920" cy="21945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道具を選び会社で契約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学習させない設定、利用の上限額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9904" y="1645920"/>
            <a:ext cx="1737360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089904" y="1645920"/>
            <a:ext cx="1737360" cy="54864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89904" y="1645920"/>
            <a:ext cx="1737360" cy="5486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</a:rPr>
              <a:t>STEP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35624" y="2286000"/>
            <a:ext cx="1645920" cy="21945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小さく試す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数人・1〜3か月。困りごとやルールの穴を集める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36992" y="1645920"/>
            <a:ext cx="1737360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936992" y="1645920"/>
            <a:ext cx="1737360" cy="54864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936992" y="1645920"/>
            <a:ext cx="1737360" cy="5486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</a:rPr>
              <a:t>STEP 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82712" y="2286000"/>
            <a:ext cx="1645920" cy="21945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教育する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ルールと使い方をセットで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784080" y="1645920"/>
            <a:ext cx="1737360" cy="2926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784080" y="1645920"/>
            <a:ext cx="1737360" cy="54864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784080" y="1645920"/>
            <a:ext cx="1737360" cy="5486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ctr">
              <a:lnSpc>
                <a:spcPct val="125000"/>
              </a:lnSpc>
              <a:spcAft>
                <a:spcPts val="40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</a:rPr>
              <a:t>STEP 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29800" y="2286000"/>
            <a:ext cx="1645920" cy="21945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700" b="1">
                <a:solidFill>
                  <a:srgbClr val="1C1917"/>
                </a:solidFill>
                <a:latin typeface="Yu Gothic"/>
                <a:ea typeface="Yu Gothic"/>
              </a:rPr>
              <a:t>効果を測って広げる</a:t>
            </a:r>
          </a:p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00" b="0">
                <a:solidFill>
                  <a:srgbClr val="57534E"/>
                </a:solidFill>
                <a:latin typeface="Yu Gothic"/>
                <a:ea typeface="Yu Gothic"/>
              </a:rPr>
              <a:t>使う前後で作業時間やミスの数を比べる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4846320"/>
            <a:ext cx="11094415" cy="12801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800" b="0">
                <a:solidFill>
                  <a:srgbClr val="1C1917"/>
                </a:solidFill>
                <a:latin typeface="Yu Gothic"/>
                <a:ea typeface="Yu Gothic"/>
              </a:rPr>
              <a:t>いきなり全員に配るより、小さく試してから広げる方が失敗しません。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800" b="0">
                <a:solidFill>
                  <a:srgbClr val="1C1917"/>
                </a:solidFill>
                <a:latin typeface="Yu Gothic"/>
                <a:ea typeface="Yu Gothic"/>
              </a:rPr>
              <a:t>ルール（2章の記入欄）と道具の選び方（4章の基準）を先に決めておきます。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12　会社として導入を進めるには（担当者向け）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費用の見積もり方と、よくある落とし穴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41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603504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4720"/>
                <a:gridCol w="1188720"/>
                <a:gridCol w="1371600"/>
              </a:tblGrid>
              <a:tr h="5486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10人で使う場合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月額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Yu Gothic"/>
                          <a:ea typeface="Yu Gothic"/>
                        </a:rPr>
                        <a:t>年額</a:t>
                      </a:r>
                    </a:p>
                  </a:txBody>
                  <a:tcPr marL="91440" marR="91440" marT="45720" marB="45720" anchor="ctr">
                    <a:solidFill>
                      <a:srgbClr val="1C1917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Copilot Business（19ドル）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190ドル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約34万円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Cursor Teams（30ドル）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300ドル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約54万円</a:t>
                      </a:r>
                    </a:p>
                  </a:txBody>
                  <a:tcPr marL="91440" marR="91440" marT="45720" marB="45720" anchor="ctr">
                    <a:solidFill>
                      <a:srgbClr val="FAFAF9"/>
                    </a:solidFill>
                  </a:tcPr>
                </a:tc>
              </a:tr>
              <a:tr h="548640"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Claude Team（年払い20ドル）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200ドル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500" b="0">
                          <a:solidFill>
                            <a:srgbClr val="1C1917"/>
                          </a:solidFill>
                          <a:latin typeface="Yu Gothic"/>
                          <a:ea typeface="Yu Gothic"/>
                        </a:rPr>
                        <a:t>約36万円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3886200"/>
            <a:ext cx="603504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0">
                <a:solidFill>
                  <a:srgbClr val="57534E"/>
                </a:solidFill>
                <a:latin typeface="Yu Gothic"/>
                <a:ea typeface="Yu Gothic"/>
              </a:rPr>
              <a:t>1ドル150円で計算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343400"/>
            <a:ext cx="60350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0">
                <a:solidFill>
                  <a:srgbClr val="1C1917"/>
                </a:solidFill>
                <a:latin typeface="Yu Gothic"/>
                <a:ea typeface="Yu Gothic"/>
              </a:rPr>
              <a:t>人数 × 1人あたりの月額 ＋ 使いすぎたときの追加料金。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教育・ルール作り・作られたツールの確認と保守にかかる人の時間の方が、ライセンス代より大きくなることも。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949440" y="1645920"/>
            <a:ext cx="4693615" cy="4480560"/>
          </a:xfrm>
          <a:prstGeom prst="roundRect">
            <a:avLst>
              <a:gd name="adj" fmla="val 8000"/>
            </a:avLst>
          </a:prstGeom>
          <a:solidFill>
            <a:srgbClr val="FEF2F2"/>
          </a:solidFill>
          <a:ln w="12700">
            <a:solidFill>
              <a:srgbClr val="991B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86600" y="1719072"/>
            <a:ext cx="4419295" cy="4334256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991B1B"/>
                </a:solidFill>
                <a:latin typeface="Yu Gothic"/>
                <a:ea typeface="Yu Gothic"/>
              </a:rPr>
              <a:t>よくある落とし穴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禁止するだけ → 社員が個人の AI を使い始める（シャドー AI）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作りっぱなし → 誰が直すか分からないツールが残る</a:t>
            </a:r>
          </a:p>
          <a:p>
            <a:pPr algn="l">
              <a:lnSpc>
                <a:spcPct val="125000"/>
              </a:lnSpc>
              <a:spcAft>
                <a:spcPts val="10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期待しすぎ → 確認する人の負担はむしろ増える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C1917"/>
                </a:solidFill>
                <a:latin typeface="Yu Gothic"/>
                <a:ea typeface="Yu Gothic"/>
              </a:rPr>
              <a:t>契約を見ない → 規約や料金は数か月で変わる。年1回は見直す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12　会社として導入を進めるには（担当者向け）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参考になる公的な資料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42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36576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1C1917"/>
                </a:solidFill>
                <a:latin typeface="Yu Gothic"/>
                <a:ea typeface="Yu Gothic"/>
              </a:rPr>
              <a:t>AI事業者ガイドライン（第1.2版）　総務省・経済産業省、2026年3月</a:t>
            </a:r>
          </a:p>
          <a:p>
            <a:pPr algn="l">
              <a:lnSpc>
                <a:spcPct val="125000"/>
              </a:lnSpc>
              <a:spcAft>
                <a:spcPts val="18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AI を使う会社が取り組むことの指針。チェックリストとワークシートもある</a:t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1C1917"/>
                </a:solidFill>
                <a:latin typeface="Yu Gothic"/>
                <a:ea typeface="Yu Gothic"/>
              </a:rPr>
              <a:t>生成AIサービスの利用に関する注意喚起等　個人情報保護委員会</a:t>
            </a:r>
          </a:p>
          <a:p>
            <a:pPr algn="l">
              <a:lnSpc>
                <a:spcPct val="125000"/>
              </a:lnSpc>
              <a:spcAft>
                <a:spcPts val="18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個人情報を AI に入れるときの注意点</a:t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000" b="1">
                <a:solidFill>
                  <a:srgbClr val="1C1917"/>
                </a:solidFill>
                <a:latin typeface="Yu Gothic"/>
                <a:ea typeface="Yu Gothic"/>
              </a:rPr>
              <a:t>AIと著作権に関する考え方について　文化庁</a:t>
            </a:r>
          </a:p>
          <a:p>
            <a:pPr algn="l">
              <a:lnSpc>
                <a:spcPct val="125000"/>
              </a:lnSpc>
              <a:spcAft>
                <a:spcPts val="18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AI が作ったものと著作権の関係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69280"/>
            <a:ext cx="11094415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57534E"/>
                </a:solidFill>
                <a:latin typeface="Yu Gothic"/>
                <a:ea typeface="Yu Gothic"/>
              </a:rPr>
              <a:t>法律や契約の判断は、社内の法務担当や専門家に確認してください。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13　まとめと次のステップ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ポイントのまとめ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43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645920"/>
            <a:ext cx="11094415" cy="45720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✓ AI は「手の速いアシスタント」、自分は「現場監督」。責任は人が持つ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✓ 会社が契約したアカウントだけを使う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✓ 個人情報・顧客の情報・パスワードは AI に入れない。試すときはダミーデータ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✓ お願いは「なにを・どこに・どんなふうに・どこまで」。業務のルールは人が決める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✓ 1回に1つずつお願いして、答えの分かっている数字で確かめる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✓ うまくいったらセーブ（コミット）、ダメなら戻す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✓ 人に渡す前にチェックリスト。社外に出すときは承認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00" b="0">
                <a:solidFill>
                  <a:srgbClr val="1C1917"/>
                </a:solidFill>
                <a:latin typeface="Yu Gothic"/>
                <a:ea typeface="Yu Gothic"/>
              </a:rPr>
              <a:t>✓ 説明書・設定・テスト・AGENTS.md を残して、ほかの人も AI で直せる道具にする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94415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00" b="1">
                <a:solidFill>
                  <a:srgbClr val="9A3412"/>
                </a:solidFill>
                <a:latin typeface="Yu Gothic"/>
                <a:ea typeface="Yu Gothic"/>
              </a:rPr>
              <a:t>13　まとめと次のステップ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1094415" cy="7315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000" b="1">
                <a:solidFill>
                  <a:srgbClr val="1C1917"/>
                </a:solidFill>
                <a:latin typeface="Yu Gothic"/>
                <a:ea typeface="Yu Gothic"/>
              </a:rPr>
              <a:t>次に挑戦すること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353312"/>
            <a:ext cx="731520" cy="50800"/>
          </a:xfrm>
          <a:prstGeom prst="rect">
            <a:avLst/>
          </a:prstGeom>
          <a:solidFill>
            <a:srgbClr val="9A34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094415" y="6400800"/>
            <a:ext cx="82296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>
              <a:lnSpc>
                <a:spcPct val="125000"/>
              </a:lnSpc>
              <a:spcAft>
                <a:spcPts val="400"/>
              </a:spcAft>
            </a:pPr>
            <a:r>
              <a:rPr sz="1100" b="0">
                <a:solidFill>
                  <a:srgbClr val="57534E"/>
                </a:solidFill>
                <a:latin typeface="Yu Gothic"/>
                <a:ea typeface="Yu Gothic"/>
              </a:rPr>
              <a:t>44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45920"/>
            <a:ext cx="358841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719072"/>
            <a:ext cx="3405530" cy="22311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100" b="1">
                <a:solidFill>
                  <a:srgbClr val="1C1917"/>
                </a:solidFill>
                <a:latin typeface="Yu Gothic"/>
                <a:ea typeface="Yu Gothic"/>
              </a:rPr>
              <a:t>自分の業務で試す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700" b="0">
                <a:solidFill>
                  <a:srgbClr val="57534E"/>
                </a:solidFill>
                <a:latin typeface="Yu Gothic"/>
                <a:ea typeface="Yu Gothic"/>
              </a:rPr>
              <a:t>毎週手作業でやっている計算や整形を、1つ道具にしてみる（データはダミーで）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01642" y="1645920"/>
            <a:ext cx="358841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93082" y="1719072"/>
            <a:ext cx="3405530" cy="22311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100" b="1">
                <a:solidFill>
                  <a:srgbClr val="1C1917"/>
                </a:solidFill>
                <a:latin typeface="Yu Gothic"/>
                <a:ea typeface="Yu Gothic"/>
              </a:rPr>
              <a:t>6章のツールを仕上げる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700" b="0">
                <a:solidFill>
                  <a:srgbClr val="57534E"/>
                </a:solidFill>
                <a:latin typeface="Yu Gothic"/>
                <a:ea typeface="Yu Gothic"/>
              </a:rPr>
              <a:t>10章のコツに沿って、説明書・設定・テスト・AGENTS.md を足してみる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4644" y="1645920"/>
            <a:ext cx="358841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7E5E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46084" y="1719072"/>
            <a:ext cx="3405530" cy="2231136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2100" b="1">
                <a:solidFill>
                  <a:srgbClr val="1C1917"/>
                </a:solidFill>
                <a:latin typeface="Yu Gothic"/>
                <a:ea typeface="Yu Gothic"/>
              </a:rPr>
              <a:t>チームで共有する</a:t>
            </a:r>
          </a:p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700" b="0">
                <a:solidFill>
                  <a:srgbClr val="57534E"/>
                </a:solidFill>
                <a:latin typeface="Yu Gothic"/>
                <a:ea typeface="Yu Gothic"/>
              </a:rPr>
              <a:t>うまくいったお願いの文章や、失敗した例を社内で共有する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572000"/>
            <a:ext cx="11094415" cy="13716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ツールの画面、ボタンの名前、料金、規約は頻繁に変わります。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00" b="0">
                <a:solidFill>
                  <a:srgbClr val="57534E"/>
                </a:solidFill>
                <a:latin typeface="Yu Gothic"/>
                <a:ea typeface="Yu Gothic"/>
              </a:rPr>
              <a:t>この資料は2026年10月時点の情報です。使う前に、各公式サイトで最新の情報を確認してください。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